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63" r:id="rId4"/>
    <p:sldId id="260" r:id="rId5"/>
    <p:sldId id="265" r:id="rId6"/>
    <p:sldId id="261" r:id="rId7"/>
    <p:sldId id="266" r:id="rId8"/>
    <p:sldId id="262" r:id="rId9"/>
    <p:sldId id="264" r:id="rId10"/>
    <p:sldId id="268" r:id="rId11"/>
    <p:sldId id="267" r:id="rId12"/>
    <p:sldId id="25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580102-BF9F-4B09-8410-EB651FC5EAAE}" type="datetimeFigureOut">
              <a:rPr lang="en-US" smtClean="0"/>
              <a:pPr/>
              <a:t>12/8/2010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629E5C-4325-4BC4-8D2D-FE5E25582626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629E5C-4325-4BC4-8D2D-FE5E25582626}" type="slidenum">
              <a:rPr lang="en-NZ" smtClean="0"/>
              <a:pPr/>
              <a:t>1</a:t>
            </a:fld>
            <a:endParaRPr lang="en-N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629E5C-4325-4BC4-8D2D-FE5E25582626}" type="slidenum">
              <a:rPr lang="en-NZ" smtClean="0"/>
              <a:pPr/>
              <a:t>10</a:t>
            </a:fld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EB057-BB69-41FA-AF24-483B167CB87C}" type="datetimeFigureOut">
              <a:rPr lang="en-US" smtClean="0"/>
              <a:pPr/>
              <a:t>12/8/2010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4B738-A486-44E4-8B21-5465F710653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EB057-BB69-41FA-AF24-483B167CB87C}" type="datetimeFigureOut">
              <a:rPr lang="en-US" smtClean="0"/>
              <a:pPr/>
              <a:t>12/8/2010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4B738-A486-44E4-8B21-5465F710653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EB057-BB69-41FA-AF24-483B167CB87C}" type="datetimeFigureOut">
              <a:rPr lang="en-US" smtClean="0"/>
              <a:pPr/>
              <a:t>12/8/2010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4B738-A486-44E4-8B21-5465F710653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EB057-BB69-41FA-AF24-483B167CB87C}" type="datetimeFigureOut">
              <a:rPr lang="en-US" smtClean="0"/>
              <a:pPr/>
              <a:t>12/8/2010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4B738-A486-44E4-8B21-5465F710653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EB057-BB69-41FA-AF24-483B167CB87C}" type="datetimeFigureOut">
              <a:rPr lang="en-US" smtClean="0"/>
              <a:pPr/>
              <a:t>12/8/2010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4B738-A486-44E4-8B21-5465F710653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EB057-BB69-41FA-AF24-483B167CB87C}" type="datetimeFigureOut">
              <a:rPr lang="en-US" smtClean="0"/>
              <a:pPr/>
              <a:t>12/8/2010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4B738-A486-44E4-8B21-5465F710653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EB057-BB69-41FA-AF24-483B167CB87C}" type="datetimeFigureOut">
              <a:rPr lang="en-US" smtClean="0"/>
              <a:pPr/>
              <a:t>12/8/2010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4B738-A486-44E4-8B21-5465F710653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EB057-BB69-41FA-AF24-483B167CB87C}" type="datetimeFigureOut">
              <a:rPr lang="en-US" smtClean="0"/>
              <a:pPr/>
              <a:t>12/8/2010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4B738-A486-44E4-8B21-5465F710653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EB057-BB69-41FA-AF24-483B167CB87C}" type="datetimeFigureOut">
              <a:rPr lang="en-US" smtClean="0"/>
              <a:pPr/>
              <a:t>12/8/2010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4B738-A486-44E4-8B21-5465F710653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EB057-BB69-41FA-AF24-483B167CB87C}" type="datetimeFigureOut">
              <a:rPr lang="en-US" smtClean="0"/>
              <a:pPr/>
              <a:t>12/8/2010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4B738-A486-44E4-8B21-5465F710653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EB057-BB69-41FA-AF24-483B167CB87C}" type="datetimeFigureOut">
              <a:rPr lang="en-US" smtClean="0"/>
              <a:pPr/>
              <a:t>12/8/2010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4B738-A486-44E4-8B21-5465F710653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FEB057-BB69-41FA-AF24-483B167CB87C}" type="datetimeFigureOut">
              <a:rPr lang="en-US" smtClean="0"/>
              <a:pPr/>
              <a:t>12/8/2010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A4B738-A486-44E4-8B21-5465F7106530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ime.com/time/photogallery/0,29307,1642123,00.html" TargetMode="External"/><Relationship Id="rId2" Type="http://schemas.openxmlformats.org/officeDocument/2006/relationships/hyperlink" Target="http://www.police.govt.nz/service/cib/organised_crime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lebrityportal.org/wp-content/uploads/2009/01/tomandjerrymovie_l.jpg" TargetMode="External"/><Relationship Id="rId7" Type="http://schemas.openxmlformats.org/officeDocument/2006/relationships/image" Target="../media/image11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hyperlink" Target="http://www.sodahead.com/fun/happy-leaf-erikson-day-and-happy-4th-of-july/blog-367917/" TargetMode="Externa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ackgroun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642910" y="1643050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dirty="0" smtClean="0">
                <a:solidFill>
                  <a:srgbClr val="0000FF"/>
                </a:solidFill>
              </a:rPr>
              <a:t>Video games</a:t>
            </a:r>
            <a:endParaRPr lang="en-NZ" sz="2000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42976" y="2643182"/>
            <a:ext cx="1643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 smtClean="0">
                <a:solidFill>
                  <a:schemeClr val="bg1"/>
                </a:solidFill>
              </a:rPr>
              <a:t>COD (Call of duty)</a:t>
            </a:r>
            <a:endParaRPr lang="en-NZ" sz="12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85852" y="3286124"/>
            <a:ext cx="1643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 smtClean="0">
                <a:solidFill>
                  <a:schemeClr val="bg1"/>
                </a:solidFill>
              </a:rPr>
              <a:t>Grand theft auto</a:t>
            </a:r>
            <a:endParaRPr lang="en-NZ" sz="12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85852" y="3929066"/>
            <a:ext cx="1643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 smtClean="0">
                <a:solidFill>
                  <a:schemeClr val="bg1"/>
                </a:solidFill>
              </a:rPr>
              <a:t>House of dead</a:t>
            </a:r>
            <a:endParaRPr lang="en-NZ" sz="12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28728" y="4500570"/>
            <a:ext cx="1643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 smtClean="0">
                <a:solidFill>
                  <a:schemeClr val="bg1"/>
                </a:solidFill>
              </a:rPr>
              <a:t>Tekken </a:t>
            </a:r>
            <a:endParaRPr lang="en-NZ" sz="12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786446" y="1714488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dirty="0" smtClean="0">
                <a:solidFill>
                  <a:srgbClr val="0000FF"/>
                </a:solidFill>
              </a:rPr>
              <a:t>Movies</a:t>
            </a:r>
            <a:endParaRPr lang="en-NZ" sz="2000" dirty="0">
              <a:solidFill>
                <a:srgbClr val="0000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286512" y="2571744"/>
            <a:ext cx="1643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 smtClean="0">
                <a:solidFill>
                  <a:schemeClr val="bg1"/>
                </a:solidFill>
              </a:rPr>
              <a:t>Death race</a:t>
            </a:r>
            <a:endParaRPr lang="en-NZ" sz="12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286512" y="3286124"/>
            <a:ext cx="1643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 smtClean="0">
                <a:solidFill>
                  <a:schemeClr val="bg1"/>
                </a:solidFill>
              </a:rPr>
              <a:t>Bad boys</a:t>
            </a:r>
            <a:endParaRPr lang="en-NZ" sz="12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286512" y="4500570"/>
            <a:ext cx="2000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 smtClean="0">
                <a:solidFill>
                  <a:schemeClr val="bg1"/>
                </a:solidFill>
              </a:rPr>
              <a:t>Ninja assassin</a:t>
            </a:r>
            <a:endParaRPr lang="en-NZ" sz="12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286512" y="3857628"/>
            <a:ext cx="2000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 smtClean="0">
                <a:solidFill>
                  <a:schemeClr val="bg1"/>
                </a:solidFill>
              </a:rPr>
              <a:t>The it</a:t>
            </a:r>
            <a:endParaRPr lang="en-NZ" sz="1200" dirty="0">
              <a:solidFill>
                <a:schemeClr val="bg1"/>
              </a:solidFill>
            </a:endParaRPr>
          </a:p>
        </p:txBody>
      </p:sp>
      <p:sp>
        <p:nvSpPr>
          <p:cNvPr id="37" name="Right Arrow 36"/>
          <p:cNvSpPr/>
          <p:nvPr/>
        </p:nvSpPr>
        <p:spPr>
          <a:xfrm>
            <a:off x="285720" y="2643182"/>
            <a:ext cx="714380" cy="21431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b="1" dirty="0"/>
          </a:p>
        </p:txBody>
      </p:sp>
      <p:sp>
        <p:nvSpPr>
          <p:cNvPr id="38" name="Right Arrow 37"/>
          <p:cNvSpPr/>
          <p:nvPr/>
        </p:nvSpPr>
        <p:spPr>
          <a:xfrm>
            <a:off x="285720" y="3286124"/>
            <a:ext cx="714380" cy="21431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b="1" dirty="0"/>
          </a:p>
        </p:txBody>
      </p:sp>
      <p:sp>
        <p:nvSpPr>
          <p:cNvPr id="39" name="Right Arrow 38"/>
          <p:cNvSpPr/>
          <p:nvPr/>
        </p:nvSpPr>
        <p:spPr>
          <a:xfrm>
            <a:off x="285720" y="3929066"/>
            <a:ext cx="714380" cy="21431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b="1" dirty="0"/>
          </a:p>
        </p:txBody>
      </p:sp>
      <p:sp>
        <p:nvSpPr>
          <p:cNvPr id="40" name="Right Arrow 39"/>
          <p:cNvSpPr/>
          <p:nvPr/>
        </p:nvSpPr>
        <p:spPr>
          <a:xfrm>
            <a:off x="285720" y="4500570"/>
            <a:ext cx="714380" cy="21431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b="1" dirty="0"/>
          </a:p>
        </p:txBody>
      </p:sp>
      <p:sp>
        <p:nvSpPr>
          <p:cNvPr id="41" name="Right Arrow 40"/>
          <p:cNvSpPr/>
          <p:nvPr/>
        </p:nvSpPr>
        <p:spPr>
          <a:xfrm>
            <a:off x="5214942" y="2643182"/>
            <a:ext cx="714380" cy="21431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b="1" dirty="0"/>
          </a:p>
        </p:txBody>
      </p:sp>
      <p:sp>
        <p:nvSpPr>
          <p:cNvPr id="42" name="Right Arrow 41"/>
          <p:cNvSpPr/>
          <p:nvPr/>
        </p:nvSpPr>
        <p:spPr>
          <a:xfrm>
            <a:off x="5214942" y="3286124"/>
            <a:ext cx="714380" cy="21431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b="1" dirty="0"/>
          </a:p>
        </p:txBody>
      </p:sp>
      <p:sp>
        <p:nvSpPr>
          <p:cNvPr id="43" name="Right Arrow 42"/>
          <p:cNvSpPr/>
          <p:nvPr/>
        </p:nvSpPr>
        <p:spPr>
          <a:xfrm>
            <a:off x="5214942" y="3929066"/>
            <a:ext cx="714380" cy="21431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b="1" dirty="0"/>
          </a:p>
        </p:txBody>
      </p:sp>
      <p:sp>
        <p:nvSpPr>
          <p:cNvPr id="44" name="Right Arrow 43"/>
          <p:cNvSpPr/>
          <p:nvPr/>
        </p:nvSpPr>
        <p:spPr>
          <a:xfrm>
            <a:off x="5214942" y="4572008"/>
            <a:ext cx="714380" cy="21431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b="1" dirty="0"/>
          </a:p>
        </p:txBody>
      </p:sp>
      <p:pic>
        <p:nvPicPr>
          <p:cNvPr id="2050" name="Picture 2" descr="http://xbox360media.ign.com/xbox360/image/article/632/632303/house-of-the-dead-20050708091513725_640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262163" cy="1357298"/>
          </a:xfrm>
          <a:prstGeom prst="rect">
            <a:avLst/>
          </a:prstGeom>
          <a:noFill/>
        </p:spPr>
      </p:pic>
      <p:pic>
        <p:nvPicPr>
          <p:cNvPr id="2052" name="Picture 4" descr="http://www.best-horror-movies.com/images/it-pennywise-basement.jpg"/>
          <p:cNvPicPr>
            <a:picLocks noChangeAspect="1" noChangeArrowheads="1"/>
          </p:cNvPicPr>
          <p:nvPr/>
        </p:nvPicPr>
        <p:blipFill>
          <a:blip r:embed="rId4" cstate="print"/>
          <a:srcRect r="38775" b="14877"/>
          <a:stretch>
            <a:fillRect/>
          </a:stretch>
        </p:blipFill>
        <p:spPr bwMode="auto">
          <a:xfrm>
            <a:off x="6858017" y="4743466"/>
            <a:ext cx="2285983" cy="2114534"/>
          </a:xfrm>
          <a:prstGeom prst="rect">
            <a:avLst/>
          </a:prstGeom>
          <a:noFill/>
        </p:spPr>
      </p:pic>
      <p:pic>
        <p:nvPicPr>
          <p:cNvPr id="2054" name="Picture 6" descr="http://www.clker.com/cliparts/a/7/6/2/12387008971945371528StudioFibonacci_Cartoon_ninjas.svg.hi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429264"/>
            <a:ext cx="1785919" cy="1428736"/>
          </a:xfrm>
          <a:prstGeom prst="rect">
            <a:avLst/>
          </a:prstGeom>
          <a:noFill/>
        </p:spPr>
      </p:pic>
      <p:pic>
        <p:nvPicPr>
          <p:cNvPr id="4098" name="Picture 2" descr="http://www.collider.com/wp-content/image-base/Movies/B/Bad_Boys_II/bad_boys_ii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77526" y="0"/>
            <a:ext cx="2566474" cy="171451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chemeClr val="bg1"/>
                </a:solidFill>
              </a:rPr>
              <a:t>Other Violent Influences</a:t>
            </a:r>
            <a:endParaRPr lang="en-NZ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25" grpId="0"/>
      <p:bldP spid="25" grpId="1"/>
      <p:bldP spid="2" grpId="0"/>
      <p:bldP spid="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800" dirty="0" smtClean="0">
                <a:solidFill>
                  <a:schemeClr val="bg1"/>
                </a:solidFill>
                <a:latin typeface="Comic Sans MS" pitchFamily="66" charset="0"/>
              </a:rPr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2000" dirty="0" smtClean="0">
                <a:solidFill>
                  <a:srgbClr val="0000FF"/>
                </a:solidFill>
                <a:hlinkClick r:id="rId2"/>
              </a:rPr>
              <a:t>http://www.police.govt.nz/service/cib/organised_crime.html</a:t>
            </a:r>
            <a:endParaRPr lang="en-NZ" sz="2000" dirty="0" smtClean="0">
              <a:solidFill>
                <a:srgbClr val="0000FF"/>
              </a:solidFill>
            </a:endParaRPr>
          </a:p>
          <a:p>
            <a:r>
              <a:rPr lang="en-NZ" sz="2000" dirty="0" smtClean="0">
                <a:solidFill>
                  <a:srgbClr val="0000FF"/>
                </a:solidFill>
                <a:hlinkClick r:id="rId2"/>
              </a:rPr>
              <a:t>http://www.police.govt.nz/service/cib/organised_crime.html</a:t>
            </a:r>
            <a:endParaRPr lang="en-NZ" sz="2000" dirty="0" smtClean="0">
              <a:solidFill>
                <a:srgbClr val="0000FF"/>
              </a:solidFill>
            </a:endParaRPr>
          </a:p>
          <a:p>
            <a:r>
              <a:rPr lang="en-NZ" sz="2000" dirty="0" smtClean="0">
                <a:solidFill>
                  <a:srgbClr val="0000FF"/>
                </a:solidFill>
                <a:hlinkClick r:id="rId3"/>
              </a:rPr>
              <a:t>http://www.time.com/time/photogallery/0,29307,1642123,00.html</a:t>
            </a:r>
            <a:endParaRPr lang="en-NZ" sz="2000" dirty="0" smtClean="0">
              <a:solidFill>
                <a:srgbClr val="0000FF"/>
              </a:solidFill>
            </a:endParaRPr>
          </a:p>
          <a:p>
            <a:r>
              <a:rPr lang="en-NZ" sz="2000" dirty="0" smtClean="0">
                <a:solidFill>
                  <a:srgbClr val="0000FF"/>
                </a:solidFill>
              </a:rPr>
              <a:t>http://nz.answers.yahoo.com/questions/index?qid=20080724154033AArmoj2</a:t>
            </a:r>
          </a:p>
          <a:p>
            <a:pPr>
              <a:buNone/>
            </a:pPr>
            <a:endParaRPr lang="en-NZ" sz="20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NZ" sz="2000" dirty="0" smtClean="0">
              <a:solidFill>
                <a:schemeClr val="bg1"/>
              </a:solidFill>
            </a:endParaRPr>
          </a:p>
          <a:p>
            <a:r>
              <a:rPr lang="en-NZ" sz="2000" dirty="0" smtClean="0">
                <a:solidFill>
                  <a:srgbClr val="0000FF"/>
                </a:solidFill>
              </a:rPr>
              <a:t>Looking at gangs, Julie Johnson, 2009, Wayland</a:t>
            </a:r>
          </a:p>
          <a:p>
            <a:r>
              <a:rPr lang="en-NZ" sz="2000" dirty="0" smtClean="0">
                <a:solidFill>
                  <a:srgbClr val="0000FF"/>
                </a:solidFill>
              </a:rPr>
              <a:t>Gangs and violence, Gus Gedatus, 2000, Capstone Press</a:t>
            </a:r>
          </a:p>
          <a:p>
            <a:r>
              <a:rPr lang="en-NZ" sz="2000" dirty="0" smtClean="0">
                <a:solidFill>
                  <a:srgbClr val="0000FF"/>
                </a:solidFill>
              </a:rPr>
              <a:t>Why do people join gangs? , Julie Johnston, 2001, White Thomson publishing Ltd</a:t>
            </a:r>
          </a:p>
          <a:p>
            <a:pPr>
              <a:buNone/>
            </a:pPr>
            <a:endParaRPr lang="en-NZ" sz="2000" dirty="0" smtClean="0">
              <a:solidFill>
                <a:srgbClr val="0000FF"/>
              </a:solidFill>
            </a:endParaRPr>
          </a:p>
          <a:p>
            <a:pPr>
              <a:buNone/>
            </a:pPr>
            <a:endParaRPr lang="en-NZ" sz="2000" dirty="0" smtClean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57224" y="1142984"/>
            <a:ext cx="143802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Websites:</a:t>
            </a:r>
            <a:endParaRPr lang="en-US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7224" y="3500438"/>
            <a:ext cx="104131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Books:</a:t>
            </a:r>
            <a:endParaRPr lang="en-US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0" name="Picture 2" descr="http://www.ignition.biz/gallery/wp-content/milo_gang_wars.jpg"/>
          <p:cNvPicPr>
            <a:picLocks noChangeAspect="1" noChangeArrowheads="1"/>
          </p:cNvPicPr>
          <p:nvPr/>
        </p:nvPicPr>
        <p:blipFill>
          <a:blip r:embed="rId4" cstate="print"/>
          <a:srcRect l="10695" t="10969" r="41176" b="10877"/>
          <a:stretch>
            <a:fillRect/>
          </a:stretch>
        </p:blipFill>
        <p:spPr bwMode="auto">
          <a:xfrm>
            <a:off x="7745319" y="0"/>
            <a:ext cx="1398681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48198694_90f664b79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4355975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a_masked_youth_prepares_to_throw_a_petrol_bomb_at__87796045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9" y="0"/>
            <a:ext cx="4499992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article-0-01B4AD2300000578-226_468x31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500438"/>
            <a:ext cx="4355976" cy="3357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snf0606a682_400310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4008" y="3500438"/>
            <a:ext cx="4499991" cy="3357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2714612" y="3357562"/>
            <a:ext cx="42148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>
                <a:solidFill>
                  <a:schemeClr val="bg1"/>
                </a:solidFill>
              </a:rPr>
              <a:t>This is why Gangs exist in New Zealand.</a:t>
            </a:r>
            <a:endParaRPr lang="en-NZ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b="1" dirty="0" smtClean="0">
                <a:solidFill>
                  <a:schemeClr val="bg1"/>
                </a:solidFill>
              </a:rPr>
              <a:t>Why do gangs exist in New Zealand?</a:t>
            </a:r>
            <a:endParaRPr lang="en-US" sz="7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800" dirty="0" smtClean="0">
                <a:solidFill>
                  <a:schemeClr val="bg1"/>
                </a:solidFill>
                <a:latin typeface="Comic Sans MS" pitchFamily="66" charset="0"/>
              </a:rPr>
              <a:t>How And Why Join A Gang?</a:t>
            </a:r>
            <a:endParaRPr lang="en-NZ" sz="4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5918" y="1643050"/>
            <a:ext cx="1428760" cy="42862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NZ" dirty="0" smtClean="0">
                <a:solidFill>
                  <a:srgbClr val="FF0000"/>
                </a:solidFill>
              </a:rPr>
              <a:t>How to join</a:t>
            </a:r>
            <a:endParaRPr lang="en-NZ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57884" y="1714488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FF0000"/>
                </a:solidFill>
              </a:rPr>
              <a:t>Why Join</a:t>
            </a:r>
            <a:endParaRPr lang="en-NZ" dirty="0">
              <a:solidFill>
                <a:srgbClr val="FF0000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642910" y="3929066"/>
            <a:ext cx="714380" cy="42862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4" name="TextBox 13"/>
          <p:cNvSpPr txBox="1"/>
          <p:nvPr/>
        </p:nvSpPr>
        <p:spPr>
          <a:xfrm>
            <a:off x="1643042" y="2357430"/>
            <a:ext cx="21431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>
                <a:solidFill>
                  <a:schemeClr val="bg1"/>
                </a:solidFill>
              </a:rPr>
              <a:t>Made to do dangerous, violent acts to prove they are worthy of belonging.</a:t>
            </a:r>
            <a:endParaRPr lang="en-NZ" sz="16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43042" y="3786190"/>
            <a:ext cx="21431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>
                <a:solidFill>
                  <a:schemeClr val="bg1"/>
                </a:solidFill>
              </a:rPr>
              <a:t>May have to run across a busy road or steal from a shop.</a:t>
            </a:r>
            <a:endParaRPr lang="en-NZ" sz="16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43042" y="5000636"/>
            <a:ext cx="21431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>
                <a:solidFill>
                  <a:schemeClr val="bg1"/>
                </a:solidFill>
              </a:rPr>
              <a:t>To test how loyal a person will be in the future.</a:t>
            </a:r>
            <a:endParaRPr lang="en-NZ" sz="1600" dirty="0">
              <a:solidFill>
                <a:schemeClr val="bg1"/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642910" y="5072074"/>
            <a:ext cx="714380" cy="42862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8" name="Right Arrow 17"/>
          <p:cNvSpPr/>
          <p:nvPr/>
        </p:nvSpPr>
        <p:spPr>
          <a:xfrm>
            <a:off x="642910" y="2500306"/>
            <a:ext cx="714380" cy="42862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9" name="Right Arrow 18"/>
          <p:cNvSpPr/>
          <p:nvPr/>
        </p:nvSpPr>
        <p:spPr>
          <a:xfrm>
            <a:off x="4786314" y="2500306"/>
            <a:ext cx="714380" cy="42862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1" name="Right Arrow 20"/>
          <p:cNvSpPr/>
          <p:nvPr/>
        </p:nvSpPr>
        <p:spPr>
          <a:xfrm>
            <a:off x="4714876" y="3857628"/>
            <a:ext cx="714380" cy="42862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2" name="TextBox 21"/>
          <p:cNvSpPr txBox="1"/>
          <p:nvPr/>
        </p:nvSpPr>
        <p:spPr>
          <a:xfrm>
            <a:off x="5786446" y="3786190"/>
            <a:ext cx="26432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>
                <a:solidFill>
                  <a:schemeClr val="bg1"/>
                </a:solidFill>
              </a:rPr>
              <a:t>Children from non functioning families join to feel loved.</a:t>
            </a:r>
          </a:p>
        </p:txBody>
      </p:sp>
      <p:sp>
        <p:nvSpPr>
          <p:cNvPr id="23" name="Right Arrow 22"/>
          <p:cNvSpPr/>
          <p:nvPr/>
        </p:nvSpPr>
        <p:spPr>
          <a:xfrm>
            <a:off x="4714876" y="5000636"/>
            <a:ext cx="714380" cy="42862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4" name="TextBox 23"/>
          <p:cNvSpPr txBox="1"/>
          <p:nvPr/>
        </p:nvSpPr>
        <p:spPr>
          <a:xfrm>
            <a:off x="5857884" y="2428868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>
                <a:solidFill>
                  <a:schemeClr val="bg1"/>
                </a:solidFill>
              </a:rPr>
              <a:t>Their family and community neglected them.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929322" y="4912624"/>
            <a:ext cx="26432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>
                <a:solidFill>
                  <a:schemeClr val="bg1"/>
                </a:solidFill>
              </a:rPr>
              <a:t>They  feel like they have power and make people fear them.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800" dirty="0" smtClean="0">
                <a:solidFill>
                  <a:schemeClr val="bg1"/>
                </a:solidFill>
                <a:latin typeface="Comic Sans MS" pitchFamily="66" charset="0"/>
              </a:rPr>
              <a:t>Gang Identity </a:t>
            </a:r>
          </a:p>
        </p:txBody>
      </p:sp>
      <p:sp>
        <p:nvSpPr>
          <p:cNvPr id="4" name="Right Arrow 3"/>
          <p:cNvSpPr/>
          <p:nvPr/>
        </p:nvSpPr>
        <p:spPr>
          <a:xfrm>
            <a:off x="714348" y="2214554"/>
            <a:ext cx="714380" cy="42862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Right Arrow 4"/>
          <p:cNvSpPr/>
          <p:nvPr/>
        </p:nvSpPr>
        <p:spPr>
          <a:xfrm>
            <a:off x="714348" y="3143248"/>
            <a:ext cx="714380" cy="42862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Right Arrow 5"/>
          <p:cNvSpPr/>
          <p:nvPr/>
        </p:nvSpPr>
        <p:spPr>
          <a:xfrm>
            <a:off x="642910" y="4143380"/>
            <a:ext cx="714380" cy="42862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TextBox 6"/>
          <p:cNvSpPr txBox="1"/>
          <p:nvPr/>
        </p:nvSpPr>
        <p:spPr>
          <a:xfrm>
            <a:off x="1714480" y="2143116"/>
            <a:ext cx="24288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>
                <a:solidFill>
                  <a:schemeClr val="bg1"/>
                </a:solidFill>
              </a:rPr>
              <a:t>Have their own way of indentifying each other.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14480" y="3286124"/>
            <a:ext cx="2428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>
                <a:solidFill>
                  <a:schemeClr val="bg1"/>
                </a:solidFill>
              </a:rPr>
              <a:t>They have hand signs.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96192" y="4180530"/>
            <a:ext cx="2428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>
                <a:solidFill>
                  <a:schemeClr val="bg1"/>
                </a:solidFill>
              </a:rPr>
              <a:t>Different ways of dressing.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14480" y="5072074"/>
            <a:ext cx="1857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>
                <a:solidFill>
                  <a:schemeClr val="bg1"/>
                </a:solidFill>
              </a:rPr>
              <a:t>Gang names.</a:t>
            </a:r>
          </a:p>
        </p:txBody>
      </p:sp>
      <p:sp>
        <p:nvSpPr>
          <p:cNvPr id="11" name="Right Arrow 10"/>
          <p:cNvSpPr/>
          <p:nvPr/>
        </p:nvSpPr>
        <p:spPr>
          <a:xfrm>
            <a:off x="642910" y="5000636"/>
            <a:ext cx="714380" cy="42862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7172" name="Picture 4" descr="http://static.stuff.co.nz/1233108507/926/7969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2143116"/>
            <a:ext cx="2738456" cy="3286148"/>
          </a:xfrm>
          <a:prstGeom prst="rect">
            <a:avLst/>
          </a:prstGeom>
          <a:noFill/>
        </p:spPr>
      </p:pic>
      <p:cxnSp>
        <p:nvCxnSpPr>
          <p:cNvPr id="18" name="Elbow Connector 17"/>
          <p:cNvCxnSpPr/>
          <p:nvPr/>
        </p:nvCxnSpPr>
        <p:spPr>
          <a:xfrm>
            <a:off x="4000496" y="2428868"/>
            <a:ext cx="1357322" cy="1285884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1">
                <a:lumMod val="20000"/>
                <a:lumOff val="8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800" dirty="0" smtClean="0">
                <a:solidFill>
                  <a:schemeClr val="bg1"/>
                </a:solidFill>
                <a:latin typeface="Comic Sans MS" pitchFamily="66" charset="0"/>
              </a:rPr>
              <a:t>Structure Of Gangs</a:t>
            </a:r>
          </a:p>
        </p:txBody>
      </p:sp>
      <p:pic>
        <p:nvPicPr>
          <p:cNvPr id="4" name="Content Placeholder 3" descr="gang2.gif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0"/>
          </a:blip>
          <a:stretch>
            <a:fillRect/>
          </a:stretch>
        </p:blipFill>
        <p:spPr>
          <a:xfrm>
            <a:off x="1691680" y="1772816"/>
            <a:ext cx="5539077" cy="432048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800" dirty="0" smtClean="0">
                <a:solidFill>
                  <a:schemeClr val="bg1"/>
                </a:solidFill>
                <a:latin typeface="Comic Sans MS" pitchFamily="66" charset="0"/>
              </a:rPr>
              <a:t>Rituals And Types Of Gangs</a:t>
            </a:r>
          </a:p>
        </p:txBody>
      </p:sp>
      <p:sp>
        <p:nvSpPr>
          <p:cNvPr id="7" name="Right Arrow 6"/>
          <p:cNvSpPr/>
          <p:nvPr/>
        </p:nvSpPr>
        <p:spPr>
          <a:xfrm>
            <a:off x="500034" y="1643050"/>
            <a:ext cx="714380" cy="42862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b="1" dirty="0"/>
          </a:p>
        </p:txBody>
      </p:sp>
      <p:sp>
        <p:nvSpPr>
          <p:cNvPr id="8" name="Right Arrow 7"/>
          <p:cNvSpPr/>
          <p:nvPr/>
        </p:nvSpPr>
        <p:spPr>
          <a:xfrm>
            <a:off x="500034" y="2357430"/>
            <a:ext cx="714380" cy="42862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9" name="Right Arrow 8"/>
          <p:cNvSpPr/>
          <p:nvPr/>
        </p:nvSpPr>
        <p:spPr>
          <a:xfrm>
            <a:off x="500034" y="3143248"/>
            <a:ext cx="714380" cy="42862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0" name="Right Arrow 9"/>
          <p:cNvSpPr/>
          <p:nvPr/>
        </p:nvSpPr>
        <p:spPr>
          <a:xfrm>
            <a:off x="500034" y="3857628"/>
            <a:ext cx="714380" cy="42862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1" name="Right Arrow 10"/>
          <p:cNvSpPr/>
          <p:nvPr/>
        </p:nvSpPr>
        <p:spPr>
          <a:xfrm>
            <a:off x="500034" y="4572008"/>
            <a:ext cx="714380" cy="42862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3" name="Right Arrow 12"/>
          <p:cNvSpPr/>
          <p:nvPr/>
        </p:nvSpPr>
        <p:spPr>
          <a:xfrm>
            <a:off x="500034" y="6000768"/>
            <a:ext cx="714380" cy="42862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4" name="Right Arrow 13"/>
          <p:cNvSpPr/>
          <p:nvPr/>
        </p:nvSpPr>
        <p:spPr>
          <a:xfrm>
            <a:off x="500034" y="5286388"/>
            <a:ext cx="714380" cy="42862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6" name="TextBox 15"/>
          <p:cNvSpPr txBox="1"/>
          <p:nvPr/>
        </p:nvSpPr>
        <p:spPr>
          <a:xfrm>
            <a:off x="1500166" y="1785926"/>
            <a:ext cx="2143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>
                <a:solidFill>
                  <a:schemeClr val="bg1"/>
                </a:solidFill>
              </a:rPr>
              <a:t>Hanging around</a:t>
            </a:r>
            <a:endParaRPr lang="en-NZ" sz="16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43042" y="2857496"/>
            <a:ext cx="2143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NZ" sz="16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00166" y="3143248"/>
            <a:ext cx="2143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>
                <a:solidFill>
                  <a:schemeClr val="bg1"/>
                </a:solidFill>
              </a:rPr>
              <a:t>Drug dealing</a:t>
            </a:r>
            <a:endParaRPr lang="en-NZ" sz="16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00166" y="2428868"/>
            <a:ext cx="2143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>
                <a:solidFill>
                  <a:schemeClr val="bg1"/>
                </a:solidFill>
              </a:rPr>
              <a:t>Violence</a:t>
            </a:r>
            <a:endParaRPr lang="en-NZ" sz="1600" dirty="0">
              <a:solidFill>
                <a:schemeClr val="bg1"/>
              </a:solidFill>
            </a:endParaRPr>
          </a:p>
        </p:txBody>
      </p:sp>
      <p:pic>
        <p:nvPicPr>
          <p:cNvPr id="5121" name="Picture 1" descr="E:\BlackBerry\pictures\IMG00003-20101126-1514.jp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4500570"/>
            <a:ext cx="4572032" cy="2071702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1500166" y="3857628"/>
            <a:ext cx="1428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>
                <a:solidFill>
                  <a:schemeClr val="bg1"/>
                </a:solidFill>
              </a:rPr>
              <a:t>Extortion </a:t>
            </a:r>
            <a:endParaRPr lang="en-NZ" sz="16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00166" y="4572008"/>
            <a:ext cx="1428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>
                <a:solidFill>
                  <a:schemeClr val="bg1"/>
                </a:solidFill>
              </a:rPr>
              <a:t>Robbery/theft</a:t>
            </a:r>
            <a:endParaRPr lang="en-NZ" sz="16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500166" y="5286388"/>
            <a:ext cx="17145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>
                <a:solidFill>
                  <a:schemeClr val="bg1"/>
                </a:solidFill>
              </a:rPr>
              <a:t>Setting fires</a:t>
            </a:r>
            <a:endParaRPr lang="en-NZ" sz="16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428728" y="6072206"/>
            <a:ext cx="17145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>
                <a:solidFill>
                  <a:schemeClr val="bg1"/>
                </a:solidFill>
              </a:rPr>
              <a:t>Graffiti/vandalism </a:t>
            </a:r>
            <a:endParaRPr lang="en-NZ" sz="1600" dirty="0">
              <a:solidFill>
                <a:schemeClr val="bg1"/>
              </a:solidFill>
            </a:endParaRPr>
          </a:p>
        </p:txBody>
      </p:sp>
      <p:sp>
        <p:nvSpPr>
          <p:cNvPr id="33" name="Right Arrow 32"/>
          <p:cNvSpPr/>
          <p:nvPr/>
        </p:nvSpPr>
        <p:spPr>
          <a:xfrm>
            <a:off x="4643438" y="2714620"/>
            <a:ext cx="714380" cy="42862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34" name="Right Arrow 33"/>
          <p:cNvSpPr/>
          <p:nvPr/>
        </p:nvSpPr>
        <p:spPr>
          <a:xfrm>
            <a:off x="4643438" y="3571876"/>
            <a:ext cx="714380" cy="42862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35" name="Right Arrow 34"/>
          <p:cNvSpPr/>
          <p:nvPr/>
        </p:nvSpPr>
        <p:spPr>
          <a:xfrm>
            <a:off x="4643438" y="1857364"/>
            <a:ext cx="714380" cy="42862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36" name="TextBox 35"/>
          <p:cNvSpPr txBox="1"/>
          <p:nvPr/>
        </p:nvSpPr>
        <p:spPr>
          <a:xfrm>
            <a:off x="5786446" y="1857364"/>
            <a:ext cx="2071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>
                <a:solidFill>
                  <a:schemeClr val="bg1"/>
                </a:solidFill>
              </a:rPr>
              <a:t>Black power</a:t>
            </a:r>
            <a:endParaRPr lang="en-NZ" sz="16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715008" y="3643314"/>
            <a:ext cx="2071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>
                <a:solidFill>
                  <a:schemeClr val="bg1"/>
                </a:solidFill>
              </a:rPr>
              <a:t>Nomads </a:t>
            </a:r>
            <a:endParaRPr lang="en-NZ" sz="16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715008" y="2714620"/>
            <a:ext cx="2071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>
                <a:solidFill>
                  <a:schemeClr val="bg1"/>
                </a:solidFill>
              </a:rPr>
              <a:t>Mongrel Mob</a:t>
            </a:r>
            <a:endParaRPr lang="en-NZ" sz="1600" dirty="0">
              <a:solidFill>
                <a:schemeClr val="bg1"/>
              </a:solidFill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7143768" y="2428868"/>
            <a:ext cx="1714480" cy="2000264"/>
            <a:chOff x="7143768" y="2428868"/>
            <a:chExt cx="1714480" cy="2000264"/>
          </a:xfrm>
          <a:solidFill>
            <a:srgbClr val="0000FF"/>
          </a:solidFill>
        </p:grpSpPr>
        <p:sp>
          <p:nvSpPr>
            <p:cNvPr id="28" name="Down Arrow 27"/>
            <p:cNvSpPr/>
            <p:nvPr/>
          </p:nvSpPr>
          <p:spPr>
            <a:xfrm>
              <a:off x="7143768" y="2428868"/>
              <a:ext cx="1714480" cy="2000264"/>
            </a:xfrm>
            <a:prstGeom prst="downArrow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572396" y="2428868"/>
              <a:ext cx="857256" cy="1323439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NZ" sz="1600" dirty="0" smtClean="0">
                  <a:solidFill>
                    <a:schemeClr val="bg1"/>
                  </a:solidFill>
                </a:rPr>
                <a:t>Have you seen this before?</a:t>
              </a:r>
              <a:endParaRPr lang="en-NZ" sz="16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3888" y="2924944"/>
            <a:ext cx="5853336" cy="1143000"/>
          </a:xfrm>
        </p:spPr>
        <p:txBody>
          <a:bodyPr>
            <a:normAutofit/>
          </a:bodyPr>
          <a:lstStyle/>
          <a:p>
            <a:r>
              <a:rPr lang="en-NZ" sz="4800" dirty="0" smtClean="0">
                <a:solidFill>
                  <a:schemeClr val="bg1"/>
                </a:solidFill>
                <a:latin typeface="Comic Sans MS" pitchFamily="66" charset="0"/>
              </a:rPr>
              <a:t>Gang Signs</a:t>
            </a:r>
            <a:endParaRPr lang="en-NZ" sz="4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4" name="Picture 3" descr="gangs_sig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52010" cy="6858000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800" dirty="0" smtClean="0">
                <a:solidFill>
                  <a:schemeClr val="bg1"/>
                </a:solidFill>
                <a:latin typeface="Comic Sans MS" pitchFamily="66" charset="0"/>
              </a:rPr>
              <a:t>Are All Gangs Bad?</a:t>
            </a:r>
            <a:endParaRPr lang="en-NZ" sz="4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4786322"/>
            <a:ext cx="2713195" cy="1820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http://photos6.flickr.com/9590503_96c5b2a304_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2000240"/>
            <a:ext cx="2599700" cy="189292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072330" y="3929066"/>
            <a:ext cx="7858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b="1" dirty="0" smtClean="0">
                <a:solidFill>
                  <a:schemeClr val="bg1"/>
                </a:solidFill>
              </a:rPr>
              <a:t>?</a:t>
            </a:r>
            <a:endParaRPr lang="en-NZ" sz="4400" b="1" dirty="0">
              <a:solidFill>
                <a:schemeClr val="bg1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428596" y="1928802"/>
            <a:ext cx="714380" cy="42862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b="1" dirty="0"/>
          </a:p>
        </p:txBody>
      </p:sp>
      <p:sp>
        <p:nvSpPr>
          <p:cNvPr id="11" name="Right Arrow 10"/>
          <p:cNvSpPr/>
          <p:nvPr/>
        </p:nvSpPr>
        <p:spPr>
          <a:xfrm>
            <a:off x="357158" y="3000372"/>
            <a:ext cx="714380" cy="42862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b="1" dirty="0"/>
          </a:p>
        </p:txBody>
      </p:sp>
      <p:sp>
        <p:nvSpPr>
          <p:cNvPr id="13" name="Right Arrow 12"/>
          <p:cNvSpPr/>
          <p:nvPr/>
        </p:nvSpPr>
        <p:spPr>
          <a:xfrm>
            <a:off x="357158" y="4357694"/>
            <a:ext cx="714380" cy="42862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357290" y="2000240"/>
            <a:ext cx="2143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>
                <a:solidFill>
                  <a:schemeClr val="bg1"/>
                </a:solidFill>
              </a:rPr>
              <a:t>Not all gangs are bad.</a:t>
            </a:r>
            <a:endParaRPr lang="en-NZ" sz="16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57290" y="4214818"/>
            <a:ext cx="21431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>
                <a:solidFill>
                  <a:schemeClr val="bg1"/>
                </a:solidFill>
              </a:rPr>
              <a:t>Being in a gang is different  to </a:t>
            </a:r>
            <a:r>
              <a:rPr lang="en-NZ" sz="1600" dirty="0" smtClean="0">
                <a:solidFill>
                  <a:schemeClr val="bg1"/>
                </a:solidFill>
              </a:rPr>
              <a:t>hanging </a:t>
            </a:r>
            <a:r>
              <a:rPr lang="en-NZ" sz="1600" dirty="0" smtClean="0">
                <a:solidFill>
                  <a:schemeClr val="bg1"/>
                </a:solidFill>
              </a:rPr>
              <a:t>with friends.</a:t>
            </a:r>
            <a:endParaRPr lang="en-NZ" sz="16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85852" y="3000372"/>
            <a:ext cx="2143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>
                <a:solidFill>
                  <a:schemeClr val="bg1"/>
                </a:solidFill>
              </a:rPr>
              <a:t>‘Gang’ can also mean a group of people.</a:t>
            </a:r>
            <a:endParaRPr lang="en-NZ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71602" y="142852"/>
            <a:ext cx="8229600" cy="1143000"/>
          </a:xfrm>
        </p:spPr>
        <p:txBody>
          <a:bodyPr>
            <a:normAutofit/>
          </a:bodyPr>
          <a:lstStyle/>
          <a:p>
            <a:r>
              <a:rPr lang="en-NZ" sz="4800" dirty="0" smtClean="0">
                <a:solidFill>
                  <a:schemeClr val="bg1"/>
                </a:solidFill>
                <a:latin typeface="Comic Sans MS" pitchFamily="66" charset="0"/>
              </a:rPr>
              <a:t>Cartoon Violence</a:t>
            </a:r>
            <a:endParaRPr lang="en-NZ" sz="4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2050" name="Picture 2" descr="http://simpsonseps.com/dlimg/itchy_y_scratch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142851"/>
            <a:ext cx="2170361" cy="18922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 descr="tomandjerrymovie_l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4572008"/>
            <a:ext cx="2143139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4" name="Picture 6" descr="http://images1.fanpop.com/images/image_uploads/happy-tree-friends-happy-tree-friends-1062712_800_600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15140" y="5000636"/>
            <a:ext cx="2286016" cy="1714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ight Arrow 6"/>
          <p:cNvSpPr/>
          <p:nvPr/>
        </p:nvSpPr>
        <p:spPr>
          <a:xfrm>
            <a:off x="357158" y="1500174"/>
            <a:ext cx="714380" cy="42862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b="1" dirty="0"/>
          </a:p>
        </p:txBody>
      </p:sp>
      <p:sp>
        <p:nvSpPr>
          <p:cNvPr id="8" name="Right Arrow 7"/>
          <p:cNvSpPr/>
          <p:nvPr/>
        </p:nvSpPr>
        <p:spPr>
          <a:xfrm>
            <a:off x="1714480" y="2714620"/>
            <a:ext cx="714380" cy="42862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b="1" dirty="0"/>
          </a:p>
        </p:txBody>
      </p:sp>
      <p:sp>
        <p:nvSpPr>
          <p:cNvPr id="9" name="Right Arrow 8"/>
          <p:cNvSpPr/>
          <p:nvPr/>
        </p:nvSpPr>
        <p:spPr>
          <a:xfrm rot="18779755">
            <a:off x="6000760" y="4071942"/>
            <a:ext cx="714380" cy="42862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b="1" dirty="0"/>
          </a:p>
        </p:txBody>
      </p:sp>
      <p:sp>
        <p:nvSpPr>
          <p:cNvPr id="10" name="Right Arrow 9"/>
          <p:cNvSpPr/>
          <p:nvPr/>
        </p:nvSpPr>
        <p:spPr>
          <a:xfrm>
            <a:off x="3286116" y="4000504"/>
            <a:ext cx="714380" cy="42862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214414" y="1714488"/>
            <a:ext cx="2143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>
                <a:solidFill>
                  <a:schemeClr val="bg1"/>
                </a:solidFill>
              </a:rPr>
              <a:t>Makes children more aggressive.</a:t>
            </a:r>
            <a:endParaRPr lang="en-NZ" sz="16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28860" y="2928934"/>
            <a:ext cx="21431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>
                <a:solidFill>
                  <a:schemeClr val="bg1"/>
                </a:solidFill>
              </a:rPr>
              <a:t>Animated shows are usually more aggressive.</a:t>
            </a:r>
            <a:endParaRPr lang="en-NZ" sz="16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71934" y="4286256"/>
            <a:ext cx="2143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>
                <a:solidFill>
                  <a:schemeClr val="bg1"/>
                </a:solidFill>
              </a:rPr>
              <a:t>Children mimic  the cartoons.</a:t>
            </a:r>
            <a:endParaRPr lang="en-NZ" sz="16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15140" y="3286124"/>
            <a:ext cx="21431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>
                <a:solidFill>
                  <a:schemeClr val="bg1"/>
                </a:solidFill>
              </a:rPr>
              <a:t>Most  kids like aggressive and violent shows.</a:t>
            </a:r>
            <a:endParaRPr lang="en-NZ" sz="1600" dirty="0">
              <a:solidFill>
                <a:schemeClr val="bg1"/>
              </a:solidFill>
            </a:endParaRPr>
          </a:p>
        </p:txBody>
      </p:sp>
      <p:pic>
        <p:nvPicPr>
          <p:cNvPr id="2056" name="Picture 8" descr="http://t2.gstatic.com/images?q=tbn:QddCFLmVKxyQSM:http://img114.imageshack.us/img114/2290/roadr1hb0.jpg&amp;t=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00430" y="5072074"/>
            <a:ext cx="2071702" cy="1608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395</TotalTime>
  <Words>298</Words>
  <Application>Microsoft Office PowerPoint</Application>
  <PresentationFormat>On-screen Show (4:3)</PresentationFormat>
  <Paragraphs>65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Why do gangs exist in New Zealand?</vt:lpstr>
      <vt:lpstr>How And Why Join A Gang?</vt:lpstr>
      <vt:lpstr>Gang Identity </vt:lpstr>
      <vt:lpstr>Structure Of Gangs</vt:lpstr>
      <vt:lpstr>Rituals And Types Of Gangs</vt:lpstr>
      <vt:lpstr>Gang Signs</vt:lpstr>
      <vt:lpstr>Are All Gangs Bad?</vt:lpstr>
      <vt:lpstr>Cartoon Violence</vt:lpstr>
      <vt:lpstr>Other Violent Influences</vt:lpstr>
      <vt:lpstr>References</vt:lpstr>
      <vt:lpstr>Slide 12</vt:lpstr>
    </vt:vector>
  </TitlesOfParts>
  <Company>Christchurch City Libraries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Gangs </dc:title>
  <dc:creator>Christchurch City Libraries</dc:creator>
  <cp:lastModifiedBy>Christchurch City Libraries</cp:lastModifiedBy>
  <cp:revision>58</cp:revision>
  <dcterms:created xsi:type="dcterms:W3CDTF">2010-11-15T01:11:29Z</dcterms:created>
  <dcterms:modified xsi:type="dcterms:W3CDTF">2010-12-07T20:27:38Z</dcterms:modified>
</cp:coreProperties>
</file>